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81" r:id="rId2"/>
    <p:sldId id="256" r:id="rId3"/>
    <p:sldId id="291" r:id="rId4"/>
    <p:sldId id="257" r:id="rId5"/>
    <p:sldId id="258" r:id="rId6"/>
    <p:sldId id="259" r:id="rId7"/>
    <p:sldId id="260" r:id="rId8"/>
    <p:sldId id="261" r:id="rId9"/>
    <p:sldId id="262" r:id="rId10"/>
    <p:sldId id="282" r:id="rId11"/>
    <p:sldId id="290" r:id="rId12"/>
    <p:sldId id="264" r:id="rId13"/>
    <p:sldId id="266" r:id="rId14"/>
    <p:sldId id="288" r:id="rId15"/>
    <p:sldId id="267" r:id="rId16"/>
    <p:sldId id="268" r:id="rId17"/>
    <p:sldId id="269" r:id="rId18"/>
    <p:sldId id="270" r:id="rId19"/>
    <p:sldId id="289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5" r:id="rId3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74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409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8886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5207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0662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1589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367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883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282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159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885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4619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427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638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879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7273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027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2EF78FC-234A-4E30-9368-10385FD0CA25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AD1B40E-2FA6-45A0-AF63-FE6886BCF253}" type="slidenum">
              <a:rPr lang="tr-TR" smtClean="0"/>
              <a:t>‹#›</a:t>
            </a:fld>
            <a:endParaRPr lang="tr-TR"/>
          </a:p>
        </p:txBody>
      </p:sp>
      <p:sp>
        <p:nvSpPr>
          <p:cNvPr id="13" name="Metin kutusu 12"/>
          <p:cNvSpPr txBox="1"/>
          <p:nvPr userDrawn="1"/>
        </p:nvSpPr>
        <p:spPr>
          <a:xfrm>
            <a:off x="9052560" y="196334"/>
            <a:ext cx="296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tx1">
                    <a:alpha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www.felsefeogretmeni.com</a:t>
            </a:r>
            <a:endParaRPr lang="tr-TR" dirty="0">
              <a:solidFill>
                <a:schemeClr val="tx1">
                  <a:alpha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7788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7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000"/>
          <a:stretch/>
        </p:blipFill>
        <p:spPr>
          <a:xfrm>
            <a:off x="0" y="0"/>
            <a:ext cx="12314829" cy="393192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-130628" y="3970030"/>
            <a:ext cx="12322628" cy="250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	Bu arabayı aldığınızda dünyanın en güçlü ve kıskanılan erkeği siz olacaksınız.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	Ahmet güçlü ve kıskanılan bir erkek olmayı arzulamaktadır.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	O halde, bu arabayı aldığında güçlü olacaktır iddiası doğrudur.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Veya 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Tabağındaki yemeği bitirmeyen bir çocuğa Afrika da çocukların açlıktan öldüğünü söylemek.</a:t>
            </a:r>
            <a:endParaRPr lang="tr-TR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96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0" y="685800"/>
            <a:ext cx="12122331" cy="526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215" algn="ctr">
              <a:spcBef>
                <a:spcPts val="150"/>
              </a:spcBef>
              <a:spcAft>
                <a:spcPts val="0"/>
              </a:spcAft>
            </a:pPr>
            <a:r>
              <a:rPr lang="tr-TR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geleneğe başvurmak</a:t>
            </a:r>
            <a:endParaRPr lang="tr-TR" sz="6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 algn="ctr">
              <a:spcBef>
                <a:spcPts val="150"/>
              </a:spcBef>
              <a:spcAft>
                <a:spcPts val="0"/>
              </a:spcAft>
            </a:pPr>
            <a:r>
              <a:rPr lang="tr-TR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tr-TR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appeal</a:t>
            </a:r>
            <a:r>
              <a:rPr lang="tr-TR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tr-TR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tradition</a:t>
            </a:r>
            <a:r>
              <a:rPr lang="tr-TR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23215" algn="ctr">
              <a:spcBef>
                <a:spcPts val="150"/>
              </a:spcBef>
              <a:spcAft>
                <a:spcPts val="0"/>
              </a:spcAft>
            </a:pPr>
            <a:endParaRPr lang="tr-TR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Bir </a:t>
            </a:r>
            <a:r>
              <a:rPr lang="tr-TR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iddia </a:t>
            </a:r>
            <a:r>
              <a:rPr lang="tr-TR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sadece eski, denenmiş, geleneksel olduğu için doğrudur hatasıdır. </a:t>
            </a:r>
            <a:endParaRPr lang="tr-TR" sz="3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endParaRPr lang="tr-TR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endParaRPr lang="tr-TR" sz="25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	Tanrı’nın varlığına inanıyorum.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	İnsanlar binlerce yıldır Tanrı’nın varlığına inanıyor, eğer yoksa neden bu kadar çok insan inansın ki.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	O halde Tanrı vardır.</a:t>
            </a:r>
            <a:endParaRPr lang="tr-TR" sz="2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90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67"/>
          <a:stretch/>
        </p:blipFill>
        <p:spPr>
          <a:xfrm>
            <a:off x="0" y="589280"/>
            <a:ext cx="12192000" cy="361696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6241"/>
            <a:ext cx="12193057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49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29"/>
          <a:stretch/>
        </p:blipFill>
        <p:spPr>
          <a:xfrm>
            <a:off x="0" y="518160"/>
            <a:ext cx="12192000" cy="5298528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5816689"/>
            <a:ext cx="11390813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	Sınavda kopya çektim çünkü bütün sınıf kopya çekti.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	O halde, kopya çekmek </a:t>
            </a:r>
            <a:r>
              <a:rPr lang="tr-TR" sz="3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doğru veya  </a:t>
            </a:r>
            <a:r>
              <a:rPr lang="tr-T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kabul </a:t>
            </a:r>
            <a:r>
              <a:rPr lang="tr-TR" sz="3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edilebilirdir</a:t>
            </a:r>
            <a:r>
              <a:rPr lang="tr-T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tr-TR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08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764"/>
            <a:ext cx="12192000" cy="6293395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209006" y="574765"/>
            <a:ext cx="11486605" cy="5504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215" algn="ctr">
              <a:spcBef>
                <a:spcPts val="150"/>
              </a:spcBef>
              <a:spcAft>
                <a:spcPts val="0"/>
              </a:spcAft>
            </a:pPr>
            <a:r>
              <a:rPr lang="tr-TR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inanca başvurma </a:t>
            </a:r>
          </a:p>
          <a:p>
            <a:pPr marL="323215" algn="ctr">
              <a:spcBef>
                <a:spcPts val="150"/>
              </a:spcBef>
              <a:spcAft>
                <a:spcPts val="0"/>
              </a:spcAft>
            </a:pPr>
            <a:r>
              <a:rPr lang="tr-TR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tr-TR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appeal</a:t>
            </a:r>
            <a:r>
              <a:rPr lang="tr-TR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tr-TR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belief</a:t>
            </a:r>
            <a:r>
              <a:rPr lang="tr-TR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23215" algn="ctr">
              <a:spcBef>
                <a:spcPts val="150"/>
              </a:spcBef>
              <a:spcAft>
                <a:spcPts val="0"/>
              </a:spcAft>
            </a:pPr>
            <a:endParaRPr lang="tr-TR" sz="6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Bir iddianın doğruluğunu, insanların çoğunun ona inandığını savunarak kanıtlamaya çalışma hatasıdır. </a:t>
            </a:r>
            <a:endParaRPr lang="tr-TR" sz="3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endParaRPr lang="tr-TR" sz="25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endParaRPr lang="tr-TR" sz="25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 Tanrı </a:t>
            </a: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vardır çünkü Amerikalıların %85’i Tanrı’nın varlığına inanıyor.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 O </a:t>
            </a: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halde, Tanrı vardır.</a:t>
            </a:r>
            <a:endParaRPr lang="tr-TR" sz="2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4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38"/>
          <a:stretch/>
        </p:blipFill>
        <p:spPr>
          <a:xfrm>
            <a:off x="0" y="629920"/>
            <a:ext cx="12192000" cy="510903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5738951"/>
            <a:ext cx="11521440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	Hayaletlerin olmadığını ispatlayamazsın.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	O halde hayalet vardır. </a:t>
            </a:r>
            <a:endParaRPr lang="tr-TR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57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00"/>
          <a:stretch/>
        </p:blipFill>
        <p:spPr>
          <a:xfrm>
            <a:off x="0" y="609600"/>
            <a:ext cx="12191999" cy="5207088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6198" y="5816689"/>
            <a:ext cx="11595463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Öğrencilerin okula şort giyerek gelmesine izin verirsek, </a:t>
            </a:r>
            <a:endParaRPr lang="tr-TR" sz="3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3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zamanla </a:t>
            </a:r>
            <a:r>
              <a:rPr lang="tr-T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okula mayo giyerek gelmeye başlayacaklardır.</a:t>
            </a:r>
            <a:endParaRPr lang="tr-TR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59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280"/>
            <a:ext cx="12192000" cy="62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24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95"/>
          <a:stretch/>
        </p:blipFill>
        <p:spPr>
          <a:xfrm>
            <a:off x="0" y="629920"/>
            <a:ext cx="12192000" cy="3066869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3696789"/>
            <a:ext cx="12193057" cy="31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60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960"/>
            <a:ext cx="12192000" cy="628904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513805" y="461555"/>
            <a:ext cx="11112137" cy="4883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215" algn="ctr">
              <a:spcBef>
                <a:spcPts val="150"/>
              </a:spcBef>
              <a:spcAft>
                <a:spcPts val="0"/>
              </a:spcAft>
            </a:pPr>
            <a:r>
              <a:rPr lang="tr-TR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korkuya başvurmak </a:t>
            </a:r>
          </a:p>
          <a:p>
            <a:pPr marL="323215" algn="ctr">
              <a:spcBef>
                <a:spcPts val="150"/>
              </a:spcBef>
              <a:spcAft>
                <a:spcPts val="0"/>
              </a:spcAft>
            </a:pPr>
            <a:r>
              <a:rPr lang="tr-TR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tr-TR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appeal</a:t>
            </a:r>
            <a:r>
              <a:rPr lang="tr-TR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tr-TR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fear</a:t>
            </a:r>
            <a:r>
              <a:rPr lang="tr-TR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endParaRPr lang="tr-TR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İnsanları korkutarak iddiasının doğruluğunu kabul ettirme hatasıdır. </a:t>
            </a:r>
            <a:endParaRPr lang="tr-TR" sz="3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endParaRPr lang="tr-TR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endParaRPr lang="tr-TR" sz="25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	Tanrı’nın varlığına inanmalısın.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	Tanrı’nın varlığına inanmazsan cehennemde yanarsın.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	O halde, Tanrı’nın varlığına inanmalıyız.</a:t>
            </a:r>
            <a:endParaRPr lang="tr-TR" sz="2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05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5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-3252" y="579120"/>
            <a:ext cx="12323928" cy="353568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2" y="4114800"/>
            <a:ext cx="123271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86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71"/>
          <a:stretch/>
        </p:blipFill>
        <p:spPr>
          <a:xfrm>
            <a:off x="1" y="548640"/>
            <a:ext cx="12192000" cy="325265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01291"/>
            <a:ext cx="12193057" cy="30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5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81"/>
          <a:stretch/>
        </p:blipFill>
        <p:spPr>
          <a:xfrm>
            <a:off x="0" y="660400"/>
            <a:ext cx="12192000" cy="315395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252" y="3814354"/>
            <a:ext cx="12296503" cy="304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61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78" y="589280"/>
            <a:ext cx="12328478" cy="62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33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43"/>
          <a:stretch/>
        </p:blipFill>
        <p:spPr>
          <a:xfrm>
            <a:off x="-122830" y="619760"/>
            <a:ext cx="12314830" cy="314234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2103"/>
            <a:ext cx="12314987" cy="30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53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24"/>
          <a:stretch/>
        </p:blipFill>
        <p:spPr>
          <a:xfrm>
            <a:off x="0" y="558800"/>
            <a:ext cx="12192000" cy="317717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3735977"/>
            <a:ext cx="12193057" cy="312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69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52"/>
          <a:stretch/>
        </p:blipFill>
        <p:spPr>
          <a:xfrm>
            <a:off x="0" y="558800"/>
            <a:ext cx="12191999" cy="349068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08856" y="4302259"/>
            <a:ext cx="11843658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3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Ali’nin </a:t>
            </a:r>
            <a:r>
              <a:rPr lang="tr-T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elinde hamburgerle ve üzerinde deri ceketiyle arkadaşlarına hayvanların kürkü, derisi ve eti için kesilmesinin ahlaki olarak yanlış olduğunu söylemesi. </a:t>
            </a:r>
            <a:endParaRPr lang="tr-TR" sz="3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3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Söyledikleri </a:t>
            </a:r>
            <a:r>
              <a:rPr lang="tr-T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inandırıcı olmaz ve hayvanların kürkü ve derisi veya eti için yok edilmeleri ahlaki olarak yanlış değilmiş gibi bir izlenim yaratır.</a:t>
            </a:r>
            <a:endParaRPr lang="tr-TR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66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14"/>
          <a:stretch/>
        </p:blipFill>
        <p:spPr>
          <a:xfrm>
            <a:off x="0" y="589280"/>
            <a:ext cx="12192000" cy="313363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2915"/>
            <a:ext cx="12193057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0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12323927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35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3" b="43429"/>
          <a:stretch/>
        </p:blipFill>
        <p:spPr>
          <a:xfrm>
            <a:off x="0" y="650240"/>
            <a:ext cx="12192000" cy="251097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-1" y="3356854"/>
            <a:ext cx="1183495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Mesela Ayşe’ye bir mektup gelir ve mektupta “Bu mektubu 10 kişiye gönderirsen başına talih kuşu konacak ama üç gün içinde göndermezsen çeşitli kötülüklerle karşılaşacaksın.” yazmaktadır. </a:t>
            </a:r>
            <a:endParaRPr lang="tr-T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endParaRPr lang="tr-T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Ayşe mektubu bir kenara atar. Bir hafta sonra buzlu yolda yürürken ayağı kayar ve düşüp bacağını kırar. </a:t>
            </a:r>
            <a:endParaRPr lang="tr-T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endParaRPr lang="tr-T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Hastaneden 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çıkar çıkmaz mektupları çoğaltır ve 10 kişiye gönderir. </a:t>
            </a:r>
            <a:endParaRPr lang="tr-T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endParaRPr lang="tr-T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İki olayın birbiriyle alakası olamayacağı halde, bacağını kırmasının sebebi olarak mektupları göndermemesi olarak görür.</a:t>
            </a:r>
            <a:endParaRPr lang="tr-T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60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80"/>
            <a:ext cx="12192000" cy="627888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61257" y="744547"/>
            <a:ext cx="11582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215" algn="ctr">
              <a:spcBef>
                <a:spcPts val="150"/>
              </a:spcBef>
              <a:spcAft>
                <a:spcPts val="0"/>
              </a:spcAft>
            </a:pPr>
            <a:r>
              <a:rPr lang="tr-TR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acele genelleme</a:t>
            </a:r>
            <a:endParaRPr lang="tr-TR" sz="6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 algn="ctr">
              <a:spcBef>
                <a:spcPts val="150"/>
              </a:spcBef>
              <a:spcAft>
                <a:spcPts val="0"/>
              </a:spcAft>
            </a:pPr>
            <a:r>
              <a:rPr lang="tr-TR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tr-TR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hasty</a:t>
            </a:r>
            <a:r>
              <a:rPr lang="tr-TR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generalization</a:t>
            </a:r>
            <a:r>
              <a:rPr lang="tr-TR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23215" algn="ctr">
              <a:spcBef>
                <a:spcPts val="150"/>
              </a:spcBef>
              <a:spcAft>
                <a:spcPts val="0"/>
              </a:spcAft>
            </a:pPr>
            <a:endParaRPr lang="tr-TR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Çok az bir örneğe dayanarak acele genelleme yapmaktır. </a:t>
            </a:r>
            <a:endParaRPr lang="tr-TR" sz="3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endParaRPr lang="tr-TR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Ahmet doktora yapmaya Norveç e gider. </a:t>
            </a:r>
            <a:endParaRPr lang="tr-TR" sz="25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Gittiği </a:t>
            </a: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gün okulun bahçesinde evsizler görür. </a:t>
            </a:r>
            <a:endParaRPr lang="tr-TR" sz="25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Ailesiyle </a:t>
            </a: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telefonda konuşurken onlara Norveç te çok fazla evsiz olduğunu söyler </a:t>
            </a:r>
            <a:r>
              <a:rPr lang="tr-TR" sz="25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ki, </a:t>
            </a: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evsizler Norveç te çok ender </a:t>
            </a:r>
            <a:r>
              <a:rPr lang="tr-TR" sz="25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görülen bir </a:t>
            </a:r>
            <a:r>
              <a:rPr lang="tr-TR" sz="25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olgudur.</a:t>
            </a:r>
            <a:endParaRPr lang="tr-TR" sz="2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0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766"/>
            <a:ext cx="12192000" cy="629339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43841" y="574766"/>
            <a:ext cx="115301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215" algn="ctr">
              <a:spcBef>
                <a:spcPts val="150"/>
              </a:spcBef>
              <a:spcAft>
                <a:spcPts val="0"/>
              </a:spcAft>
            </a:pPr>
            <a:r>
              <a:rPr lang="tr-TR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yeniye başvurmak </a:t>
            </a:r>
          </a:p>
          <a:p>
            <a:pPr marL="323215" algn="ctr">
              <a:spcBef>
                <a:spcPts val="150"/>
              </a:spcBef>
              <a:spcAft>
                <a:spcPts val="0"/>
              </a:spcAft>
            </a:pPr>
            <a:r>
              <a:rPr lang="tr-TR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tr-TR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appeal</a:t>
            </a:r>
            <a:r>
              <a:rPr lang="tr-TR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tr-TR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new</a:t>
            </a:r>
            <a:r>
              <a:rPr lang="tr-TR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endParaRPr lang="tr-TR" sz="3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 </a:t>
            </a:r>
            <a:r>
              <a:rPr lang="tr-TR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safsata, yeni olan bir şeyin daha iyi olduğu hatasını içerir. </a:t>
            </a:r>
            <a:endParaRPr lang="tr-TR" sz="3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Bir </a:t>
            </a:r>
            <a:r>
              <a:rPr lang="tr-TR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şey yeni olduğu için daha iyi veya doğrudur safsatasıdır. </a:t>
            </a:r>
            <a:endParaRPr lang="tr-TR" sz="3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endParaRPr lang="tr-TR" sz="3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	Bu bilgisayar IBM’in en yeni modelidir.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	O halde bu bilgisayar iyidir.</a:t>
            </a:r>
            <a:endParaRPr lang="tr-TR" sz="2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09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33"/>
          <a:stretch/>
        </p:blipFill>
        <p:spPr>
          <a:xfrm>
            <a:off x="0" y="0"/>
            <a:ext cx="12191999" cy="374904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8" y="3749040"/>
            <a:ext cx="12193057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09"/>
          <a:stretch/>
        </p:blipFill>
        <p:spPr>
          <a:xfrm>
            <a:off x="1" y="0"/>
            <a:ext cx="12192000" cy="385354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3853543"/>
            <a:ext cx="12193057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96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08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91"/>
          <a:stretch/>
        </p:blipFill>
        <p:spPr>
          <a:xfrm>
            <a:off x="-95534" y="0"/>
            <a:ext cx="12287535" cy="378534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534" y="4872446"/>
            <a:ext cx="12290601" cy="1985554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95942" y="3785342"/>
            <a:ext cx="10959737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	</a:t>
            </a:r>
            <a:r>
              <a:rPr lang="tr-TR" sz="2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Ayşe büyük bir apartmanda oturmaktadır.</a:t>
            </a:r>
          </a:p>
          <a:p>
            <a:pPr marL="323215">
              <a:spcBef>
                <a:spcPts val="150"/>
              </a:spcBef>
              <a:spcAft>
                <a:spcPts val="0"/>
              </a:spcAft>
            </a:pPr>
            <a:r>
              <a:rPr lang="tr-TR" sz="2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	O halde Ayşe’nin dairesi de büyük olmalı. </a:t>
            </a:r>
            <a:endParaRPr lang="tr-TR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532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62"/>
          <a:stretch/>
        </p:blipFill>
        <p:spPr>
          <a:xfrm>
            <a:off x="0" y="0"/>
            <a:ext cx="12192000" cy="378822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3788229"/>
            <a:ext cx="12193057" cy="30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39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48"/>
          <a:stretch/>
        </p:blipFill>
        <p:spPr>
          <a:xfrm>
            <a:off x="0" y="0"/>
            <a:ext cx="12310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56143"/>
      </p:ext>
    </p:extLst>
  </p:cSld>
  <p:clrMapOvr>
    <a:masterClrMapping/>
  </p:clrMapOvr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196</TotalTime>
  <Words>303</Words>
  <Application>Microsoft Office PowerPoint</Application>
  <PresentationFormat>Geniş ekran</PresentationFormat>
  <Paragraphs>64</Paragraphs>
  <Slides>30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5" baseType="lpstr">
      <vt:lpstr>Arial</vt:lpstr>
      <vt:lpstr>Century Gothic</vt:lpstr>
      <vt:lpstr>Times New Roman</vt:lpstr>
      <vt:lpstr>Wingdings 3</vt:lpstr>
      <vt:lpstr>Dilim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SilentAll Team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ali demirbilek</dc:creator>
  <cp:lastModifiedBy>Microsoft hesabı</cp:lastModifiedBy>
  <cp:revision>26</cp:revision>
  <dcterms:created xsi:type="dcterms:W3CDTF">2019-05-26T13:55:04Z</dcterms:created>
  <dcterms:modified xsi:type="dcterms:W3CDTF">2026-04-26T14:04:47Z</dcterms:modified>
</cp:coreProperties>
</file>